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9"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00D56B-082E-43B6-99AF-CED772963E44}" v="4" dt="2024-11-10T10:16:12.6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5033" autoAdjust="0"/>
  </p:normalViewPr>
  <p:slideViewPr>
    <p:cSldViewPr snapToGrid="0">
      <p:cViewPr varScale="1">
        <p:scale>
          <a:sx n="104" d="100"/>
          <a:sy n="104" d="100"/>
        </p:scale>
        <p:origin x="874" y="8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screen with white dots&#10;&#10;Description automatically generated">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0" y="-122464"/>
            <a:ext cx="9144000" cy="5143500"/>
          </a:xfrm>
          <a:prstGeom prst="rect">
            <a:avLst/>
          </a:prstGeom>
        </p:spPr>
      </p:pic>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495940" y="1830758"/>
            <a:ext cx="6520068" cy="2554545"/>
          </a:xfrm>
          <a:prstGeom prst="rect">
            <a:avLst/>
          </a:prstGeom>
          <a:noFill/>
        </p:spPr>
        <p:txBody>
          <a:bodyPr wrap="square">
            <a:spAutoFit/>
          </a:bodyPr>
          <a:lstStyle/>
          <a:p>
            <a:pPr algn="ctr"/>
            <a:endParaRPr lang="en-US" sz="2000" b="1" dirty="0">
              <a:latin typeface="Times New Roman" panose="02020603050405020304" pitchFamily="18" charset="0"/>
              <a:cs typeface="Times New Roman" panose="02020603050405020304" pitchFamily="18" charset="0"/>
            </a:endParaRPr>
          </a:p>
          <a:p>
            <a:pPr algn="ctr"/>
            <a:r>
              <a:rPr lang="en-US" sz="2000" b="1" dirty="0">
                <a:latin typeface="Times New Roman" panose="02020603050405020304" pitchFamily="18" charset="0"/>
                <a:cs typeface="Times New Roman" panose="02020603050405020304" pitchFamily="18" charset="0"/>
              </a:rPr>
              <a:t>AGRICULTURAL RAW MATERIAL ANALYSIS</a:t>
            </a:r>
          </a:p>
          <a:p>
            <a:endParaRPr lang="en-US" sz="1600" b="1"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NAME </a:t>
            </a:r>
            <a:r>
              <a:rPr lang="en-US" sz="1600" dirty="0">
                <a:latin typeface="Times New Roman" panose="02020603050405020304" pitchFamily="18" charset="0"/>
                <a:cs typeface="Times New Roman" panose="02020603050405020304" pitchFamily="18" charset="0"/>
              </a:rPr>
              <a:t>: DINESH A		</a:t>
            </a:r>
            <a:r>
              <a:rPr lang="en-US" sz="1600" b="1" dirty="0">
                <a:latin typeface="Times New Roman" panose="02020603050405020304" pitchFamily="18" charset="0"/>
                <a:cs typeface="Times New Roman" panose="02020603050405020304" pitchFamily="18" charset="0"/>
              </a:rPr>
              <a:t>                GUIDE</a:t>
            </a:r>
            <a:r>
              <a:rPr lang="en-US" sz="1600" dirty="0">
                <a:latin typeface="Times New Roman" panose="02020603050405020304" pitchFamily="18" charset="0"/>
                <a:cs typeface="Times New Roman" panose="02020603050405020304" pitchFamily="18" charset="0"/>
              </a:rPr>
              <a:t> : </a:t>
            </a: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 RAJA</a:t>
            </a:r>
          </a:p>
          <a:p>
            <a:endParaRPr lang="en-US" sz="1600" b="1" dirty="0">
              <a:latin typeface="Times New Roman" panose="02020603050405020304" pitchFamily="18" charset="0"/>
              <a:ea typeface="Calibri" panose="020F0502020204030204" pitchFamily="34" charset="0"/>
              <a:cs typeface="Times New Roman" panose="02020603050405020304" pitchFamily="18" charset="0"/>
            </a:endParaRPr>
          </a:p>
          <a:p>
            <a:r>
              <a:rPr lang="en-US" sz="1600" b="1" dirty="0">
                <a:latin typeface="Times New Roman" panose="02020603050405020304" pitchFamily="18" charset="0"/>
                <a:ea typeface="Calibri" panose="020F0502020204030204" pitchFamily="34" charset="0"/>
                <a:cs typeface="Times New Roman" panose="02020603050405020304" pitchFamily="18" charset="0"/>
              </a:rPr>
              <a:t>EMAIL</a:t>
            </a:r>
            <a:r>
              <a:rPr lang="en-US" sz="1600" dirty="0">
                <a:latin typeface="Times New Roman" panose="02020603050405020304" pitchFamily="18" charset="0"/>
                <a:ea typeface="Calibri" panose="020F0502020204030204" pitchFamily="34" charset="0"/>
                <a:cs typeface="Times New Roman" panose="02020603050405020304" pitchFamily="18" charset="0"/>
              </a:rPr>
              <a:t>: dineshalagar2003@gmail.com</a:t>
            </a:r>
            <a:endParaRPr lang="en-US" sz="16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9E138951-A713-733A-4E74-BE6119A961F0}"/>
              </a:ext>
            </a:extLst>
          </p:cNvPr>
          <p:cNvSpPr txBox="1"/>
          <p:nvPr/>
        </p:nvSpPr>
        <p:spPr>
          <a:xfrm>
            <a:off x="711200" y="960329"/>
            <a:ext cx="7975600" cy="3464410"/>
          </a:xfrm>
          <a:prstGeom prst="rect">
            <a:avLst/>
          </a:prstGeom>
          <a:noFill/>
        </p:spPr>
        <p:txBody>
          <a:bodyPr wrap="square">
            <a:spAutoFit/>
          </a:bodyPr>
          <a:lstStyle/>
          <a:p>
            <a:pPr>
              <a:lnSpc>
                <a:spcPct val="150000"/>
              </a:lnSpc>
            </a:pPr>
            <a:r>
              <a:rPr lang="en-US" sz="1600" dirty="0">
                <a:latin typeface="Times New Roman" panose="02020603050405020304" pitchFamily="18" charset="0"/>
                <a:cs typeface="Times New Roman" panose="02020603050405020304" pitchFamily="18" charset="0"/>
              </a:rPr>
              <a:t>The </a:t>
            </a:r>
            <a:r>
              <a:rPr lang="en-US" sz="1600" b="1" dirty="0">
                <a:latin typeface="Times New Roman" panose="02020603050405020304" pitchFamily="18" charset="0"/>
                <a:cs typeface="Times New Roman" panose="02020603050405020304" pitchFamily="18" charset="0"/>
              </a:rPr>
              <a:t>future scope of Agricultural Raw Material Analysis</a:t>
            </a:r>
            <a:r>
              <a:rPr lang="en-US" sz="1600" dirty="0">
                <a:latin typeface="Times New Roman" panose="02020603050405020304" pitchFamily="18" charset="0"/>
                <a:cs typeface="Times New Roman" panose="02020603050405020304" pitchFamily="18" charset="0"/>
              </a:rPr>
              <a:t> involves expanding the accuracy, accessibility, and capabilities of raw material assessment to support sustainable, high-yield agriculture. Here are some potential future developments:</a:t>
            </a:r>
          </a:p>
          <a:p>
            <a:pPr>
              <a:lnSpc>
                <a:spcPct val="150000"/>
              </a:lnSpc>
            </a:pPr>
            <a:r>
              <a:rPr lang="en-US" sz="2000" b="1" dirty="0">
                <a:latin typeface="Times New Roman" panose="02020603050405020304" pitchFamily="18" charset="0"/>
                <a:cs typeface="Times New Roman" panose="02020603050405020304" pitchFamily="18" charset="0"/>
              </a:rPr>
              <a:t>1</a:t>
            </a:r>
            <a:r>
              <a:rPr lang="en-US" sz="1600" b="1" dirty="0">
                <a:latin typeface="Times New Roman" panose="02020603050405020304" pitchFamily="18" charset="0"/>
                <a:cs typeface="Times New Roman" panose="02020603050405020304" pitchFamily="18" charset="0"/>
              </a:rPr>
              <a:t>. Smarter AI and Machine Learning Models</a:t>
            </a:r>
          </a:p>
          <a:p>
            <a:pPr>
              <a:lnSpc>
                <a:spcPct val="150000"/>
              </a:lnSpc>
            </a:pPr>
            <a:r>
              <a:rPr lang="en-US" sz="1600" b="1" dirty="0">
                <a:latin typeface="Times New Roman" panose="02020603050405020304" pitchFamily="18" charset="0"/>
                <a:cs typeface="Times New Roman" panose="02020603050405020304" pitchFamily="18" charset="0"/>
              </a:rPr>
              <a:t>Better Predictions</a:t>
            </a:r>
            <a:r>
              <a:rPr lang="en-US" sz="1600" dirty="0">
                <a:latin typeface="Times New Roman" panose="02020603050405020304" pitchFamily="18" charset="0"/>
                <a:cs typeface="Times New Roman" panose="02020603050405020304" pitchFamily="18" charset="0"/>
              </a:rPr>
              <a:t>: Advanced AI models can predict crop yield more accurately based on raw material quality.</a:t>
            </a:r>
          </a:p>
          <a:p>
            <a:pPr>
              <a:lnSpc>
                <a:spcPct val="150000"/>
              </a:lnSpc>
            </a:pPr>
            <a:r>
              <a:rPr lang="en-US" sz="1600" b="1" dirty="0">
                <a:latin typeface="Times New Roman" panose="02020603050405020304" pitchFamily="18" charset="0"/>
                <a:cs typeface="Times New Roman" panose="02020603050405020304" pitchFamily="18" charset="0"/>
              </a:rPr>
              <a:t>2. More Use of IoT and Smart Sensors</a:t>
            </a:r>
          </a:p>
          <a:p>
            <a:pPr>
              <a:lnSpc>
                <a:spcPct val="150000"/>
              </a:lnSpc>
            </a:pPr>
            <a:r>
              <a:rPr lang="en-US" sz="1600" b="1" dirty="0">
                <a:latin typeface="Times New Roman" panose="02020603050405020304" pitchFamily="18" charset="0"/>
                <a:cs typeface="Times New Roman" panose="02020603050405020304" pitchFamily="18" charset="0"/>
              </a:rPr>
              <a:t>on-the-spot Monitoring</a:t>
            </a:r>
            <a:r>
              <a:rPr lang="en-US" sz="1600" dirty="0">
                <a:latin typeface="Times New Roman" panose="02020603050405020304" pitchFamily="18" charset="0"/>
                <a:cs typeface="Times New Roman" panose="02020603050405020304" pitchFamily="18" charset="0"/>
              </a:rPr>
              <a:t>: IoT sensors can continuously monitor soil, water, and fertilizers, providing real-time data on material quality.</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F5F5E905-4225-C0EA-28BA-D6AB324BA93D}"/>
              </a:ext>
            </a:extLst>
          </p:cNvPr>
          <p:cNvSpPr txBox="1"/>
          <p:nvPr/>
        </p:nvSpPr>
        <p:spPr>
          <a:xfrm>
            <a:off x="477520" y="1200672"/>
            <a:ext cx="8133080" cy="1899494"/>
          </a:xfrm>
          <a:prstGeom prst="rect">
            <a:avLst/>
          </a:prstGeom>
          <a:noFill/>
        </p:spPr>
        <p:txBody>
          <a:bodyPr wrap="square">
            <a:spAutoFit/>
          </a:bodyPr>
          <a:lstStyle/>
          <a:p>
            <a:pPr marL="0" marR="0" indent="182880" algn="just">
              <a:lnSpc>
                <a:spcPct val="150000"/>
              </a:lnSpc>
              <a:spcBef>
                <a:spcPts val="600"/>
              </a:spcBef>
              <a:spcAft>
                <a:spcPts val="6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Agricultural Raw Material Analysis focuses on assessing the quality and characteristics of raw materials used in agriculture to enhance the production process and ensure food quality and safety. This project leverages analytical techniques and technologies, such as spectroscopy, chromatography, and machine learning, to examine various attributes of raw materials, including nutritional content, contamination levels, moisture, and structural properties.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20DBE9-8D84-28C2-16CA-33FDD73B91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576D8F-B43C-F443-0688-B6E2E51D410B}"/>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45DFA64A-8D8C-BF7B-36DB-CE0B24031E9F}"/>
              </a:ext>
            </a:extLst>
          </p:cNvPr>
          <p:cNvSpPr txBox="1"/>
          <p:nvPr/>
        </p:nvSpPr>
        <p:spPr>
          <a:xfrm>
            <a:off x="660400" y="1200605"/>
            <a:ext cx="8006080" cy="3001334"/>
          </a:xfrm>
          <a:prstGeom prst="rect">
            <a:avLst/>
          </a:prstGeom>
          <a:noFill/>
        </p:spPr>
        <p:txBody>
          <a:bodyPr wrap="square">
            <a:spAutoFit/>
          </a:bodyPr>
          <a:lstStyle/>
          <a:p>
            <a:pPr marL="0" marR="0" lvl="0" indent="0" algn="l" defTabSz="914400" rtl="0" eaLnBrk="0" fontAlgn="base" latinLnBrk="0" hangingPunct="0">
              <a:lnSpc>
                <a:spcPct val="150000"/>
              </a:lnSpc>
              <a:spcBef>
                <a:spcPts val="600"/>
              </a:spcBef>
              <a:spcAft>
                <a:spcPts val="600"/>
              </a:spcAft>
              <a:buClrTx/>
              <a:buSzTx/>
              <a:buFontTx/>
              <a:buNone/>
              <a:tabLst/>
            </a:pPr>
            <a:r>
              <a:rPr kumimoji="0" lang="en-US" altLang="en-US" sz="1600" b="0" i="0" u="none" strike="noStrike" cap="none" normalizeH="0" baseline="0" dirty="0">
                <a:ln>
                  <a:noFill/>
                </a:ln>
                <a:solidFill>
                  <a:schemeClr val="tx1"/>
                </a:solidFill>
                <a:effectLst/>
                <a:latin typeface="Arial" panose="020B0604020202020204" pitchFamily="34" charset="0"/>
              </a:rPr>
              <a:t>In modern agriculture, the quality of raw materials such as seeds, soil, fertilizers, and animal feed plays a crucial role in determining crop yield, product quality, and overall sustainability. However, many current practices for assessing agricultural raw materials are limited in accuracy and scope, often relying on manual inspections or single-parameter testing methods that cannot capture the complex, multi-dimensional quality factors of these materials. This leads to inefficiencies in crop production, increased resource waste, and the potential for contamination, all of which threaten food security and sustainability.</a:t>
            </a:r>
          </a:p>
        </p:txBody>
      </p:sp>
    </p:spTree>
    <p:extLst>
      <p:ext uri="{BB962C8B-B14F-4D97-AF65-F5344CB8AC3E}">
        <p14:creationId xmlns:p14="http://schemas.microsoft.com/office/powerpoint/2010/main" val="2376756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3" name="Rectangle 1">
            <a:extLst>
              <a:ext uri="{FF2B5EF4-FFF2-40B4-BE49-F238E27FC236}">
                <a16:creationId xmlns:a16="http://schemas.microsoft.com/office/drawing/2014/main" id="{9710ADF4-6459-DB0A-4D66-B00CCD1680CF}"/>
              </a:ext>
            </a:extLst>
          </p:cNvPr>
          <p:cNvSpPr>
            <a:spLocks noChangeArrowheads="1"/>
          </p:cNvSpPr>
          <p:nvPr/>
        </p:nvSpPr>
        <p:spPr bwMode="auto">
          <a:xfrm>
            <a:off x="363299" y="1240616"/>
            <a:ext cx="8469001" cy="26622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ts val="600"/>
              </a:spcBef>
              <a:spcAft>
                <a:spcPts val="600"/>
              </a:spcAft>
              <a:buClrTx/>
            </a:pPr>
            <a:r>
              <a:rPr lang="en-US" sz="1600" dirty="0">
                <a:latin typeface="Times New Roman" panose="02020603050405020304" pitchFamily="18" charset="0"/>
                <a:cs typeface="Times New Roman" panose="02020603050405020304" pitchFamily="18" charset="0"/>
              </a:rPr>
              <a:t>The proposed solution for </a:t>
            </a:r>
            <a:r>
              <a:rPr lang="en-US" sz="1600" i="1" dirty="0">
                <a:latin typeface="Times New Roman" panose="02020603050405020304" pitchFamily="18" charset="0"/>
                <a:cs typeface="Times New Roman" panose="02020603050405020304" pitchFamily="18" charset="0"/>
              </a:rPr>
              <a:t>Agricultural Raw Material Analysis</a:t>
            </a:r>
            <a:r>
              <a:rPr lang="en-US" sz="1600" dirty="0">
                <a:latin typeface="Times New Roman" panose="02020603050405020304" pitchFamily="18" charset="0"/>
                <a:cs typeface="Times New Roman" panose="02020603050405020304" pitchFamily="18" charset="0"/>
              </a:rPr>
              <a:t> is a comprehensive, technology-driven system that leverages advanced analytical tools and machine learning algorithms to accurately assess the quality of agricultural raw materials. This solution aims to provide multi-parameter analysis of essential agricultural inputs, including seeds, soil, fertilizers, and animal feed, offering precise, real-time insights that can guide decision-making for producers and agricultural suppliers.</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id="{74E26908-478E-02AA-133C-4A4098E905F1}"/>
              </a:ext>
            </a:extLst>
          </p:cNvPr>
          <p:cNvSpPr txBox="1"/>
          <p:nvPr/>
        </p:nvSpPr>
        <p:spPr>
          <a:xfrm>
            <a:off x="558800" y="1283494"/>
            <a:ext cx="8274050" cy="2633413"/>
          </a:xfrm>
          <a:prstGeom prst="rect">
            <a:avLst/>
          </a:prstGeom>
          <a:noFill/>
        </p:spPr>
        <p:txBody>
          <a:bodyPr wrap="square">
            <a:spAutoFit/>
          </a:bodyPr>
          <a:lstStyle/>
          <a:p>
            <a:pPr>
              <a:lnSpc>
                <a:spcPct val="150000"/>
              </a:lnSpc>
            </a:pPr>
            <a:r>
              <a:rPr lang="en-US" sz="1600" b="1" dirty="0">
                <a:latin typeface="Times New Roman" panose="02020603050405020304" pitchFamily="18" charset="0"/>
                <a:cs typeface="Times New Roman" panose="02020603050405020304" pitchFamily="18" charset="0"/>
              </a:rPr>
              <a:t>1. Data Collection Layer</a:t>
            </a:r>
          </a:p>
          <a:p>
            <a:pPr>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Sensors and Devices</a:t>
            </a:r>
            <a:r>
              <a:rPr lang="en-US" sz="1600" dirty="0">
                <a:latin typeface="Times New Roman" panose="02020603050405020304" pitchFamily="18" charset="0"/>
                <a:cs typeface="Times New Roman" panose="02020603050405020304" pitchFamily="18" charset="0"/>
              </a:rPr>
              <a:t>: Collect data from agricultural materials (e.g., soil, seeds, fertilizers). Sensors measure things like moisture, nutrients, and contaminants.</a:t>
            </a:r>
          </a:p>
          <a:p>
            <a:pPr>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Data Input</a:t>
            </a:r>
            <a:r>
              <a:rPr lang="en-US" sz="1600" dirty="0">
                <a:latin typeface="Times New Roman" panose="02020603050405020304" pitchFamily="18" charset="0"/>
                <a:cs typeface="Times New Roman" panose="02020603050405020304" pitchFamily="18" charset="0"/>
              </a:rPr>
              <a:t>: The collected data is sent to a central system for processing.</a:t>
            </a:r>
          </a:p>
          <a:p>
            <a:pPr>
              <a:lnSpc>
                <a:spcPct val="150000"/>
              </a:lnSpc>
            </a:pPr>
            <a:r>
              <a:rPr lang="en-US" sz="1600" b="1" dirty="0">
                <a:latin typeface="Times New Roman" panose="02020603050405020304" pitchFamily="18" charset="0"/>
                <a:cs typeface="Times New Roman" panose="02020603050405020304" pitchFamily="18" charset="0"/>
              </a:rPr>
              <a:t>2. Data Processing Layer</a:t>
            </a:r>
          </a:p>
          <a:p>
            <a:pPr>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Data Cleaning</a:t>
            </a:r>
            <a:r>
              <a:rPr lang="en-US" sz="1600" dirty="0">
                <a:latin typeface="Times New Roman" panose="02020603050405020304" pitchFamily="18" charset="0"/>
                <a:cs typeface="Times New Roman" panose="02020603050405020304" pitchFamily="18" charset="0"/>
              </a:rPr>
              <a:t>: Raw data is cleaned and organized so it's ready for analysis.</a:t>
            </a:r>
          </a:p>
          <a:p>
            <a:pPr>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Data Storage</a:t>
            </a:r>
            <a:r>
              <a:rPr lang="en-US" sz="1600" dirty="0">
                <a:latin typeface="Times New Roman" panose="02020603050405020304" pitchFamily="18" charset="0"/>
                <a:cs typeface="Times New Roman" panose="02020603050405020304" pitchFamily="18" charset="0"/>
              </a:rPr>
              <a:t>: All data is stored in a central database where it can be accessed and analyzed.</a:t>
            </a:r>
          </a:p>
        </p:txBody>
      </p:sp>
    </p:spTree>
    <p:extLst>
      <p:ext uri="{BB962C8B-B14F-4D97-AF65-F5344CB8AC3E}">
        <p14:creationId xmlns:p14="http://schemas.microsoft.com/office/powerpoint/2010/main" val="16736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pic>
        <p:nvPicPr>
          <p:cNvPr id="3" name="Naan mudhalvan - Project video">
            <a:hlinkClick r:id="" action="ppaction://media"/>
            <a:extLst>
              <a:ext uri="{FF2B5EF4-FFF2-40B4-BE49-F238E27FC236}">
                <a16:creationId xmlns:a16="http://schemas.microsoft.com/office/drawing/2014/main" id="{024BACC7-E8EF-D9F5-C254-A6F6E3BE9849}"/>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4103" t="13953" r="22726" b="4651"/>
          <a:stretch/>
        </p:blipFill>
        <p:spPr>
          <a:xfrm>
            <a:off x="274320" y="1005840"/>
            <a:ext cx="8321040" cy="3200400"/>
          </a:xfrm>
          <a:prstGeom prst="rect">
            <a:avLst/>
          </a:prstGeom>
        </p:spPr>
      </p:pic>
    </p:spTree>
    <p:extLst>
      <p:ext uri="{BB962C8B-B14F-4D97-AF65-F5344CB8AC3E}">
        <p14:creationId xmlns:p14="http://schemas.microsoft.com/office/powerpoint/2010/main" val="197968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7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5" name="Naan mudhalvan - Project video">
            <a:hlinkClick r:id="" action="ppaction://media"/>
            <a:extLst>
              <a:ext uri="{FF2B5EF4-FFF2-40B4-BE49-F238E27FC236}">
                <a16:creationId xmlns:a16="http://schemas.microsoft.com/office/drawing/2014/main" id="{692FCB29-51B0-2249-BA4A-A324276D0115}"/>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4103" t="13953" r="22726" b="4651"/>
          <a:stretch/>
        </p:blipFill>
        <p:spPr>
          <a:xfrm>
            <a:off x="274320" y="1005840"/>
            <a:ext cx="8321040" cy="3200400"/>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7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10DB9BD2-1DC7-8529-0509-66EE2B316A72}"/>
              </a:ext>
            </a:extLst>
          </p:cNvPr>
          <p:cNvSpPr txBox="1"/>
          <p:nvPr/>
        </p:nvSpPr>
        <p:spPr>
          <a:xfrm>
            <a:off x="594360" y="1017725"/>
            <a:ext cx="7955280" cy="3372077"/>
          </a:xfrm>
          <a:prstGeom prst="rect">
            <a:avLst/>
          </a:prstGeom>
          <a:noFill/>
        </p:spPr>
        <p:txBody>
          <a:bodyPr wrap="square">
            <a:spAutoFit/>
          </a:bodyPr>
          <a:lstStyle/>
          <a:p>
            <a:pPr>
              <a:lnSpc>
                <a:spcPct val="150000"/>
              </a:lnSpc>
            </a:pPr>
            <a:r>
              <a:rPr lang="en-US" sz="1600" dirty="0">
                <a:latin typeface="Times New Roman" panose="02020603050405020304" pitchFamily="18" charset="0"/>
                <a:cs typeface="Times New Roman" panose="02020603050405020304" pitchFamily="18" charset="0"/>
              </a:rPr>
              <a:t>In conclusion, </a:t>
            </a:r>
            <a:r>
              <a:rPr lang="en-US" sz="1600" b="1" dirty="0">
                <a:latin typeface="Times New Roman" panose="02020603050405020304" pitchFamily="18" charset="0"/>
                <a:cs typeface="Times New Roman" panose="02020603050405020304" pitchFamily="18" charset="0"/>
              </a:rPr>
              <a:t>Agricultural Raw Material Analysis</a:t>
            </a:r>
            <a:r>
              <a:rPr lang="en-US" sz="1600" dirty="0">
                <a:latin typeface="Times New Roman" panose="02020603050405020304" pitchFamily="18" charset="0"/>
                <a:cs typeface="Times New Roman" panose="02020603050405020304" pitchFamily="18" charset="0"/>
              </a:rPr>
              <a:t> is essential for improving the quality, efficiency, and sustainability of farming. By analyzing raw materials like soil, water, seeds, and fertilizers, farmers can make better decisions, increase crop yields, and reduce waste. Advanced technologies such as AI, IoT sensors, and data analytics make it possible to monitor and improve the quality of agricultural inputs in real-time. With continued advancements, this analysis can support more precise, eco-friendly, and resilient farming practices, helping farmers adapt to changing climates and meet the growing demand for food. Overall, Agricultural Raw Material Analysis is a key tool for building a more productive and sustainable future in agriculture.</a:t>
            </a:r>
          </a:p>
        </p:txBody>
      </p:sp>
    </p:spTree>
    <p:extLst>
      <p:ext uri="{BB962C8B-B14F-4D97-AF65-F5344CB8AC3E}">
        <p14:creationId xmlns:p14="http://schemas.microsoft.com/office/powerpoint/2010/main" val="21747845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56</TotalTime>
  <Words>656</Words>
  <Application>Microsoft Office PowerPoint</Application>
  <PresentationFormat>On-screen Show (16:9)</PresentationFormat>
  <Paragraphs>46</Paragraphs>
  <Slides>11</Slides>
  <Notes>3</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Dinesh A</cp:lastModifiedBy>
  <cp:revision>6</cp:revision>
  <dcterms:modified xsi:type="dcterms:W3CDTF">2024-11-10T11:02:48Z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